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9" r:id="rId2"/>
    <p:sldMasterId id="2147483709" r:id="rId3"/>
  </p:sldMasterIdLst>
  <p:sldIdLst>
    <p:sldId id="257" r:id="rId4"/>
    <p:sldId id="258" r:id="rId5"/>
    <p:sldId id="303" r:id="rId6"/>
    <p:sldId id="262" r:id="rId7"/>
    <p:sldId id="300" r:id="rId8"/>
    <p:sldId id="281" r:id="rId9"/>
    <p:sldId id="282" r:id="rId10"/>
    <p:sldId id="298" r:id="rId11"/>
    <p:sldId id="307" r:id="rId12"/>
    <p:sldId id="308" r:id="rId13"/>
    <p:sldId id="313" r:id="rId14"/>
    <p:sldId id="291" r:id="rId15"/>
    <p:sldId id="297" r:id="rId16"/>
    <p:sldId id="302" r:id="rId17"/>
    <p:sldId id="294" r:id="rId18"/>
    <p:sldId id="309" r:id="rId19"/>
    <p:sldId id="288" r:id="rId20"/>
    <p:sldId id="310" r:id="rId21"/>
    <p:sldId id="312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99"/>
    <a:srgbClr val="CC22B8"/>
    <a:srgbClr val="DF41DF"/>
    <a:srgbClr val="D925D9"/>
    <a:srgbClr val="FF0000"/>
    <a:srgbClr val="333399"/>
    <a:srgbClr val="CC9900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26" autoAdjust="0"/>
    <p:restoredTop sz="94660"/>
  </p:normalViewPr>
  <p:slideViewPr>
    <p:cSldViewPr>
      <p:cViewPr varScale="1">
        <p:scale>
          <a:sx n="38" d="100"/>
          <a:sy n="38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D2396-31D8-413B-8E15-2470B7E39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0133-1358-422D-B1E2-E1037F895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E0A0B-5FD0-4271-BBE0-D1ADD5640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93410-E312-4CD4-8B9E-A4A3E5708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3C5C-6D24-4BE4-91CE-B2086BD59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EB4ED-5F64-4138-89E1-D2CB5E30B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0A5A-DC3A-489A-98F5-5CB2135AB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50E2C-B565-486C-8391-AA3F48D15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67EB9-427B-4238-9D83-A40A7A7AD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F491-6F01-4BC0-A8D6-8BF4956DE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9965E-83F3-4AC5-B13B-364F6A0FC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9765-AC6C-4A61-AC1B-1AD12C89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3B010-775D-487C-B094-D46674B14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CDD6-A858-47BD-8FC9-75462CA9C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568F8-73D3-4CAC-9DFB-3BD509148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B5DDC-EE60-43AF-AC9F-AA36218BE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80FC-D175-4785-8E41-98A5DE55B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24776-42FA-4A0E-A085-F190ECA75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052B-617E-4698-AB3B-84F84FC6F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9E7F0-3468-4752-8E23-713101AE3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553CC-58DD-4158-AF8B-A4FAA6FEC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A14DC-FBF3-4085-B9F4-F43ADCE5C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ABA12-A4F2-4816-834C-EEAAB46D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B05B9-F862-4282-B776-52335AFC6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64652-992E-4ED1-A0EA-3C4C7853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967F7-33ED-4432-B6F7-3124AC58B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6280B-08A8-435D-A4AB-8C2E3E835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96706-0D5C-47F9-A0B9-C02AFF255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C41E-91BE-4EC9-8A2D-2FED6F750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44AE-724D-4003-B382-8CD6581BE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AFEA4-7890-4B0E-B1B4-CB7B150CA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CEF2A-64F3-405D-8169-EB8CE3F26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B4CAF-937F-496A-A1C9-E51DE0491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3591-1FAB-496F-9819-16BC4CA1F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58267-FC7C-451E-BB66-A446C30CF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0D789-23ED-4313-B836-9FC2760F2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24579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6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fld id="{8D330390-A1E0-4D30-86A8-D5B1FC3DD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830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800" b="0">
                <a:latin typeface="Arial" charset="0"/>
              </a:endParaRPr>
            </a:p>
          </p:txBody>
        </p:sp>
        <p:pic>
          <p:nvPicPr>
            <p:cNvPr id="2057" name="Picture 4" descr="slidemaster_med3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014478F-A779-488F-BEA7-D59EB0595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fld id="{578EED98-A8D2-4ED8-AE99-F79DD2D94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39750" y="198438"/>
            <a:ext cx="817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3600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563938" y="1412875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-------    -------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116013" y="2241550"/>
            <a:ext cx="74628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None/>
              <a:defRPr/>
            </a:pPr>
            <a:r>
              <a:rPr lang="en-US" b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KẾ HOẠCH BÀI DẠY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None/>
              <a:defRPr/>
            </a:pPr>
            <a:r>
              <a:rPr lang="en-US" b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MÔN TOÁN 4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476375" y="3933825"/>
            <a:ext cx="7416800" cy="15557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: </a:t>
            </a:r>
            <a:r>
              <a:rPr lang="en-US" sz="4800" b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 MỘT SỐ VỚI MỘT HiỆU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  <p:bldP spid="23561" grpId="0"/>
      <p:bldP spid="2356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66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WordArt 2"/>
          <p:cNvSpPr>
            <a:spLocks noChangeArrowheads="1" noChangeShapeType="1" noTextEdit="1"/>
          </p:cNvSpPr>
          <p:nvPr/>
        </p:nvSpPr>
        <p:spPr bwMode="auto">
          <a:xfrm>
            <a:off x="719138" y="692150"/>
            <a:ext cx="7620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Quy tắc nhân một số với một hiệu 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539750" y="1916113"/>
            <a:ext cx="8153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solidFill>
                  <a:srgbClr val="FF3300"/>
                </a:solidFill>
                <a:latin typeface="Arial" charset="0"/>
                <a:cs typeface="Arial" charset="0"/>
              </a:rPr>
              <a:t>         Khi nhân một số với một hiệu ta có thể nhân lần lượt số đó với số bị trừ và số trừ, rồi trừ hai kết quả cho nhau . 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1403350" y="4868863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a x ( b – c ) = a x b - a x c</a:t>
            </a:r>
            <a:r>
              <a:rPr lang="en-US">
                <a:solidFill>
                  <a:srgbClr val="FF3300"/>
                </a:solidFill>
                <a:latin typeface="Arial" charset="0"/>
                <a:cs typeface="Arial" charset="0"/>
              </a:rPr>
              <a:t>  </a:t>
            </a:r>
          </a:p>
          <a:p>
            <a:endParaRPr lang="en-US">
              <a:solidFill>
                <a:srgbClr val="FF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ircle/>
    <p:sndAc>
      <p:stSnd>
        <p:snd r:embed="rId2" name="SOUND5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75" grpId="0"/>
      <p:bldP spid="2334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58C4D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WordArt 2"/>
          <p:cNvSpPr>
            <a:spLocks noChangeArrowheads="1" noChangeShapeType="1" noTextEdit="1"/>
          </p:cNvSpPr>
          <p:nvPr/>
        </p:nvSpPr>
        <p:spPr bwMode="auto">
          <a:xfrm>
            <a:off x="827088" y="1881188"/>
            <a:ext cx="7620000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Hãy nêu ví dụ về</a:t>
            </a:r>
          </a:p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nhân một số với một hiệu</a:t>
            </a:r>
          </a:p>
        </p:txBody>
      </p:sp>
    </p:spTree>
  </p:cSld>
  <p:clrMapOvr>
    <a:masterClrMapping/>
  </p:clrMapOvr>
  <p:transition spd="slow">
    <p:circle/>
    <p:sndAc>
      <p:stSnd>
        <p:snd r:embed="rId2" name="SOUND5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3"/>
          <p:cNvSpPr>
            <a:spLocks noChangeArrowheads="1" noChangeShapeType="1" noTextEdit="1"/>
          </p:cNvSpPr>
          <p:nvPr/>
        </p:nvSpPr>
        <p:spPr bwMode="auto">
          <a:xfrm>
            <a:off x="2376488" y="657225"/>
            <a:ext cx="565308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HOẠT ĐỘNG 2</a:t>
            </a:r>
          </a:p>
        </p:txBody>
      </p:sp>
      <p:sp>
        <p:nvSpPr>
          <p:cNvPr id="189444" name="WordArt 4"/>
          <p:cNvSpPr>
            <a:spLocks noChangeArrowheads="1" noChangeShapeType="1" noTextEdit="1"/>
          </p:cNvSpPr>
          <p:nvPr/>
        </p:nvSpPr>
        <p:spPr bwMode="auto">
          <a:xfrm>
            <a:off x="1439863" y="2673350"/>
            <a:ext cx="6516687" cy="1116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6699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LUYỆN TẬP - THỰC HÀNH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66"/>
            </a:gs>
            <a:gs pos="100000">
              <a:srgbClr val="99FF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216202" name="Rectangle 138"/>
          <p:cNvSpPr>
            <a:spLocks noChangeArrowheads="1"/>
          </p:cNvSpPr>
          <p:nvPr/>
        </p:nvSpPr>
        <p:spPr bwMode="auto">
          <a:xfrm>
            <a:off x="215900" y="317500"/>
            <a:ext cx="89281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0000CC"/>
                </a:solidFill>
                <a:latin typeface="Arial" charset="0"/>
              </a:rPr>
              <a:t>Bài 1/67: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Tính giá trị của biểu thức rồi viết vào ô trống (theo mẫu) :</a:t>
            </a:r>
          </a:p>
        </p:txBody>
      </p:sp>
      <p:graphicFrame>
        <p:nvGraphicFramePr>
          <p:cNvPr id="216268" name="Group 204"/>
          <p:cNvGraphicFramePr>
            <a:graphicFrameLocks noGrp="1"/>
          </p:cNvGraphicFramePr>
          <p:nvPr>
            <p:ph idx="1"/>
          </p:nvPr>
        </p:nvGraphicFramePr>
        <p:xfrm>
          <a:off x="431800" y="2420938"/>
          <a:ext cx="8229600" cy="2581275"/>
        </p:xfrm>
        <a:graphic>
          <a:graphicData uri="http://schemas.openxmlformats.org/drawingml/2006/table">
            <a:tbl>
              <a:tblPr/>
              <a:tblGrid>
                <a:gridCol w="801688"/>
                <a:gridCol w="936625"/>
                <a:gridCol w="863600"/>
                <a:gridCol w="2690812"/>
                <a:gridCol w="2936875"/>
              </a:tblGrid>
              <a:tr h="701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 x (b – c)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 x b – a x c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251" name="Rectangle 187"/>
          <p:cNvSpPr>
            <a:spLocks noChangeArrowheads="1"/>
          </p:cNvSpPr>
          <p:nvPr/>
        </p:nvSpPr>
        <p:spPr bwMode="auto">
          <a:xfrm>
            <a:off x="1476375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7</a:t>
            </a:r>
          </a:p>
        </p:txBody>
      </p:sp>
      <p:sp>
        <p:nvSpPr>
          <p:cNvPr id="216252" name="Rectangle 188"/>
          <p:cNvSpPr>
            <a:spLocks noChangeArrowheads="1"/>
          </p:cNvSpPr>
          <p:nvPr/>
        </p:nvSpPr>
        <p:spPr bwMode="auto">
          <a:xfrm>
            <a:off x="611188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</a:t>
            </a:r>
          </a:p>
        </p:txBody>
      </p:sp>
      <p:sp>
        <p:nvSpPr>
          <p:cNvPr id="216253" name="Rectangle 189"/>
          <p:cNvSpPr>
            <a:spLocks noChangeArrowheads="1"/>
          </p:cNvSpPr>
          <p:nvPr/>
        </p:nvSpPr>
        <p:spPr bwMode="auto">
          <a:xfrm>
            <a:off x="2339975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</a:t>
            </a:r>
          </a:p>
        </p:txBody>
      </p:sp>
      <p:sp>
        <p:nvSpPr>
          <p:cNvPr id="216254" name="Rectangle 190"/>
          <p:cNvSpPr>
            <a:spLocks noChangeArrowheads="1"/>
          </p:cNvSpPr>
          <p:nvPr/>
        </p:nvSpPr>
        <p:spPr bwMode="auto">
          <a:xfrm>
            <a:off x="3024188" y="3068638"/>
            <a:ext cx="1925637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3x(7–3)</a:t>
            </a:r>
          </a:p>
        </p:txBody>
      </p:sp>
      <p:sp>
        <p:nvSpPr>
          <p:cNvPr id="216255" name="Rectangle 191"/>
          <p:cNvSpPr>
            <a:spLocks noChangeArrowheads="1"/>
          </p:cNvSpPr>
          <p:nvPr/>
        </p:nvSpPr>
        <p:spPr bwMode="auto">
          <a:xfrm>
            <a:off x="5776913" y="3068638"/>
            <a:ext cx="21240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3x7–3x3</a:t>
            </a:r>
          </a:p>
        </p:txBody>
      </p:sp>
      <p:sp>
        <p:nvSpPr>
          <p:cNvPr id="216256" name="Rectangle 192"/>
          <p:cNvSpPr>
            <a:spLocks noChangeArrowheads="1"/>
          </p:cNvSpPr>
          <p:nvPr/>
        </p:nvSpPr>
        <p:spPr bwMode="auto">
          <a:xfrm>
            <a:off x="4654550" y="3092450"/>
            <a:ext cx="11969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 =12</a:t>
            </a:r>
          </a:p>
        </p:txBody>
      </p:sp>
      <p:sp>
        <p:nvSpPr>
          <p:cNvPr id="216257" name="Rectangle 193"/>
          <p:cNvSpPr>
            <a:spLocks noChangeArrowheads="1"/>
          </p:cNvSpPr>
          <p:nvPr/>
        </p:nvSpPr>
        <p:spPr bwMode="auto">
          <a:xfrm>
            <a:off x="7524750" y="3087688"/>
            <a:ext cx="11969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 =12</a:t>
            </a:r>
          </a:p>
        </p:txBody>
      </p:sp>
      <p:sp>
        <p:nvSpPr>
          <p:cNvPr id="216260" name="Rectangle 196"/>
          <p:cNvSpPr>
            <a:spLocks noChangeArrowheads="1"/>
          </p:cNvSpPr>
          <p:nvPr/>
        </p:nvSpPr>
        <p:spPr bwMode="auto">
          <a:xfrm>
            <a:off x="1476375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9</a:t>
            </a:r>
          </a:p>
        </p:txBody>
      </p:sp>
      <p:sp>
        <p:nvSpPr>
          <p:cNvPr id="216261" name="Rectangle 197"/>
          <p:cNvSpPr>
            <a:spLocks noChangeArrowheads="1"/>
          </p:cNvSpPr>
          <p:nvPr/>
        </p:nvSpPr>
        <p:spPr bwMode="auto">
          <a:xfrm>
            <a:off x="611188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216262" name="Rectangle 198"/>
          <p:cNvSpPr>
            <a:spLocks noChangeArrowheads="1"/>
          </p:cNvSpPr>
          <p:nvPr/>
        </p:nvSpPr>
        <p:spPr bwMode="auto">
          <a:xfrm>
            <a:off x="2339975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216263" name="Rectangle 199"/>
          <p:cNvSpPr>
            <a:spLocks noChangeArrowheads="1"/>
          </p:cNvSpPr>
          <p:nvPr/>
        </p:nvSpPr>
        <p:spPr bwMode="auto">
          <a:xfrm>
            <a:off x="1476375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216264" name="Rectangle 200"/>
          <p:cNvSpPr>
            <a:spLocks noChangeArrowheads="1"/>
          </p:cNvSpPr>
          <p:nvPr/>
        </p:nvSpPr>
        <p:spPr bwMode="auto">
          <a:xfrm>
            <a:off x="611188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216265" name="Rectangle 201"/>
          <p:cNvSpPr>
            <a:spLocks noChangeArrowheads="1"/>
          </p:cNvSpPr>
          <p:nvPr/>
        </p:nvSpPr>
        <p:spPr bwMode="auto">
          <a:xfrm>
            <a:off x="2339975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216266" name="Line 202"/>
          <p:cNvSpPr>
            <a:spLocks noChangeShapeType="1"/>
          </p:cNvSpPr>
          <p:nvPr/>
        </p:nvSpPr>
        <p:spPr bwMode="auto">
          <a:xfrm>
            <a:off x="2700338" y="908050"/>
            <a:ext cx="4932362" cy="36513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6267" name="Line 203"/>
          <p:cNvSpPr>
            <a:spLocks noChangeShapeType="1"/>
          </p:cNvSpPr>
          <p:nvPr/>
        </p:nvSpPr>
        <p:spPr bwMode="auto">
          <a:xfrm flipV="1">
            <a:off x="468313" y="1592263"/>
            <a:ext cx="3059112" cy="36512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209"/>
          <p:cNvGrpSpPr>
            <a:grpSpLocks/>
          </p:cNvGrpSpPr>
          <p:nvPr/>
        </p:nvGrpSpPr>
        <p:grpSpPr bwMode="auto">
          <a:xfrm>
            <a:off x="3024188" y="3711575"/>
            <a:ext cx="5697537" cy="731838"/>
            <a:chOff x="1905" y="2338"/>
            <a:chExt cx="3589" cy="461"/>
          </a:xfrm>
        </p:grpSpPr>
        <p:sp>
          <p:nvSpPr>
            <p:cNvPr id="18489" name="Rectangle 205"/>
            <p:cNvSpPr>
              <a:spLocks noChangeArrowheads="1"/>
            </p:cNvSpPr>
            <p:nvPr/>
          </p:nvSpPr>
          <p:spPr bwMode="auto">
            <a:xfrm>
              <a:off x="1905" y="2338"/>
              <a:ext cx="1213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6x(9–5)</a:t>
              </a:r>
            </a:p>
          </p:txBody>
        </p:sp>
        <p:sp>
          <p:nvSpPr>
            <p:cNvPr id="18490" name="Rectangle 206"/>
            <p:cNvSpPr>
              <a:spLocks noChangeArrowheads="1"/>
            </p:cNvSpPr>
            <p:nvPr/>
          </p:nvSpPr>
          <p:spPr bwMode="auto">
            <a:xfrm>
              <a:off x="3639" y="2338"/>
              <a:ext cx="1338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6x9–6x5</a:t>
              </a:r>
            </a:p>
          </p:txBody>
        </p:sp>
        <p:sp>
          <p:nvSpPr>
            <p:cNvPr id="18491" name="Rectangle 207"/>
            <p:cNvSpPr>
              <a:spLocks noChangeArrowheads="1"/>
            </p:cNvSpPr>
            <p:nvPr/>
          </p:nvSpPr>
          <p:spPr bwMode="auto">
            <a:xfrm>
              <a:off x="2932" y="2353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  <p:sp>
          <p:nvSpPr>
            <p:cNvPr id="18492" name="Rectangle 208"/>
            <p:cNvSpPr>
              <a:spLocks noChangeArrowheads="1"/>
            </p:cNvSpPr>
            <p:nvPr/>
          </p:nvSpPr>
          <p:spPr bwMode="auto">
            <a:xfrm>
              <a:off x="4740" y="2350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</p:grpSp>
      <p:grpSp>
        <p:nvGrpSpPr>
          <p:cNvPr id="3" name="Group 210"/>
          <p:cNvGrpSpPr>
            <a:grpSpLocks/>
          </p:cNvGrpSpPr>
          <p:nvPr/>
        </p:nvGrpSpPr>
        <p:grpSpPr bwMode="auto">
          <a:xfrm>
            <a:off x="3035300" y="4324350"/>
            <a:ext cx="5697538" cy="731838"/>
            <a:chOff x="1905" y="2338"/>
            <a:chExt cx="3589" cy="461"/>
          </a:xfrm>
        </p:grpSpPr>
        <p:sp>
          <p:nvSpPr>
            <p:cNvPr id="18485" name="Rectangle 211"/>
            <p:cNvSpPr>
              <a:spLocks noChangeArrowheads="1"/>
            </p:cNvSpPr>
            <p:nvPr/>
          </p:nvSpPr>
          <p:spPr bwMode="auto">
            <a:xfrm>
              <a:off x="1905" y="2338"/>
              <a:ext cx="1213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8x(5–2)</a:t>
              </a:r>
            </a:p>
          </p:txBody>
        </p:sp>
        <p:sp>
          <p:nvSpPr>
            <p:cNvPr id="18486" name="Rectangle 212"/>
            <p:cNvSpPr>
              <a:spLocks noChangeArrowheads="1"/>
            </p:cNvSpPr>
            <p:nvPr/>
          </p:nvSpPr>
          <p:spPr bwMode="auto">
            <a:xfrm>
              <a:off x="3639" y="2338"/>
              <a:ext cx="1338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8x5–8x2</a:t>
              </a:r>
            </a:p>
          </p:txBody>
        </p:sp>
        <p:sp>
          <p:nvSpPr>
            <p:cNvPr id="18487" name="Rectangle 213"/>
            <p:cNvSpPr>
              <a:spLocks noChangeArrowheads="1"/>
            </p:cNvSpPr>
            <p:nvPr/>
          </p:nvSpPr>
          <p:spPr bwMode="auto">
            <a:xfrm>
              <a:off x="2932" y="2353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  <p:sp>
          <p:nvSpPr>
            <p:cNvPr id="18488" name="Rectangle 214"/>
            <p:cNvSpPr>
              <a:spLocks noChangeArrowheads="1"/>
            </p:cNvSpPr>
            <p:nvPr/>
          </p:nvSpPr>
          <p:spPr bwMode="auto">
            <a:xfrm>
              <a:off x="4740" y="2350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1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1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1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1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202" grpId="0"/>
      <p:bldP spid="216251" grpId="0"/>
      <p:bldP spid="216252" grpId="0"/>
      <p:bldP spid="216253" grpId="0"/>
      <p:bldP spid="216254" grpId="0"/>
      <p:bldP spid="216255" grpId="0"/>
      <p:bldP spid="216256" grpId="0"/>
      <p:bldP spid="216257" grpId="0"/>
      <p:bldP spid="216260" grpId="0"/>
      <p:bldP spid="216261" grpId="0"/>
      <p:bldP spid="216262" grpId="0"/>
      <p:bldP spid="216263" grpId="0"/>
      <p:bldP spid="216264" grpId="0"/>
      <p:bldP spid="2162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99"/>
            </a:gs>
            <a:gs pos="50000">
              <a:srgbClr val="CCFF99"/>
            </a:gs>
            <a:gs pos="100000">
              <a:srgbClr val="0099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99" name="Text Box 219"/>
          <p:cNvSpPr txBox="1">
            <a:spLocks noChangeArrowheads="1"/>
          </p:cNvSpPr>
          <p:nvPr/>
        </p:nvSpPr>
        <p:spPr bwMode="auto">
          <a:xfrm>
            <a:off x="468313" y="225425"/>
            <a:ext cx="8101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600" b="0" u="sng">
                <a:solidFill>
                  <a:srgbClr val="FF0000"/>
                </a:solidFill>
                <a:latin typeface="Arial" charset="0"/>
              </a:rPr>
              <a:t>Bài 2/68 :</a:t>
            </a:r>
            <a:r>
              <a:rPr lang="en-US" sz="3600" b="0">
                <a:solidFill>
                  <a:srgbClr val="FF0000"/>
                </a:solidFill>
                <a:latin typeface="Arial" charset="0"/>
              </a:rPr>
              <a:t> Áp dụng tính chất nhân một số với một hiệu để tính (theo mẫu):</a:t>
            </a:r>
          </a:p>
        </p:txBody>
      </p:sp>
      <p:sp>
        <p:nvSpPr>
          <p:cNvPr id="225500" name="Rectangle 220"/>
          <p:cNvSpPr>
            <a:spLocks noChangeArrowheads="1"/>
          </p:cNvSpPr>
          <p:nvPr/>
        </p:nvSpPr>
        <p:spPr bwMode="auto">
          <a:xfrm>
            <a:off x="3563938" y="2997200"/>
            <a:ext cx="1655762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 b="0">
                <a:solidFill>
                  <a:schemeClr val="accent2"/>
                </a:solidFill>
                <a:latin typeface="Arial" charset="0"/>
              </a:rPr>
              <a:t>= 234</a:t>
            </a:r>
            <a:endParaRPr lang="en-US" sz="3200" b="0">
              <a:latin typeface="Arial" charset="0"/>
              <a:cs typeface="Arial" charset="0"/>
            </a:endParaRPr>
          </a:p>
        </p:txBody>
      </p:sp>
      <p:sp>
        <p:nvSpPr>
          <p:cNvPr id="225501" name="Rectangle 221"/>
          <p:cNvSpPr>
            <a:spLocks noChangeArrowheads="1"/>
          </p:cNvSpPr>
          <p:nvPr/>
        </p:nvSpPr>
        <p:spPr bwMode="auto">
          <a:xfrm>
            <a:off x="179388" y="3465513"/>
            <a:ext cx="8316912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Arial" charset="0"/>
              </a:rPr>
              <a:t>138 x 9                         123 x 99</a:t>
            </a:r>
          </a:p>
        </p:txBody>
      </p:sp>
      <p:sp>
        <p:nvSpPr>
          <p:cNvPr id="225502" name="Rectangle 222"/>
          <p:cNvSpPr>
            <a:spLocks noChangeArrowheads="1"/>
          </p:cNvSpPr>
          <p:nvPr/>
        </p:nvSpPr>
        <p:spPr bwMode="auto">
          <a:xfrm>
            <a:off x="0" y="4113213"/>
            <a:ext cx="4140200" cy="2308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Arial" charset="0"/>
              </a:rPr>
              <a:t>= 138 x (10 – 1)</a:t>
            </a:r>
          </a:p>
          <a:p>
            <a:r>
              <a:rPr lang="en-US" sz="3600" b="0">
                <a:latin typeface="Arial" charset="0"/>
              </a:rPr>
              <a:t>= 138x10 – 138x1</a:t>
            </a:r>
          </a:p>
          <a:p>
            <a:r>
              <a:rPr lang="en-US" sz="3600" b="0">
                <a:latin typeface="Arial" charset="0"/>
              </a:rPr>
              <a:t>= 1380 – 138</a:t>
            </a:r>
          </a:p>
          <a:p>
            <a:r>
              <a:rPr lang="en-US" sz="3600" b="0">
                <a:latin typeface="Arial" charset="0"/>
              </a:rPr>
              <a:t>= 1242</a:t>
            </a:r>
          </a:p>
        </p:txBody>
      </p:sp>
      <p:sp>
        <p:nvSpPr>
          <p:cNvPr id="225503" name="Rectangle 223"/>
          <p:cNvSpPr>
            <a:spLocks noChangeArrowheads="1"/>
          </p:cNvSpPr>
          <p:nvPr/>
        </p:nvSpPr>
        <p:spPr bwMode="auto">
          <a:xfrm>
            <a:off x="4714875" y="4076700"/>
            <a:ext cx="4429125" cy="2308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>
                <a:latin typeface="Arial" charset="0"/>
              </a:rPr>
              <a:t>= 123 x (100 – 1)</a:t>
            </a:r>
          </a:p>
          <a:p>
            <a:r>
              <a:rPr lang="en-US" sz="3600" b="0">
                <a:latin typeface="Arial" charset="0"/>
              </a:rPr>
              <a:t>= 123x100 – 138x1</a:t>
            </a:r>
          </a:p>
          <a:p>
            <a:r>
              <a:rPr lang="en-US" sz="3600" b="0">
                <a:latin typeface="Arial" charset="0"/>
              </a:rPr>
              <a:t>= 12300 – 123</a:t>
            </a:r>
          </a:p>
          <a:p>
            <a:r>
              <a:rPr lang="en-US" sz="3600" b="0">
                <a:latin typeface="Arial" charset="0"/>
              </a:rPr>
              <a:t>= 12177</a:t>
            </a:r>
          </a:p>
        </p:txBody>
      </p:sp>
      <p:sp>
        <p:nvSpPr>
          <p:cNvPr id="225504" name="Rectangle 224"/>
          <p:cNvSpPr>
            <a:spLocks noChangeArrowheads="1"/>
          </p:cNvSpPr>
          <p:nvPr/>
        </p:nvSpPr>
        <p:spPr bwMode="auto">
          <a:xfrm>
            <a:off x="539750" y="1520825"/>
            <a:ext cx="2979738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chemeClr val="accent2"/>
                </a:solidFill>
                <a:latin typeface="Arial" charset="0"/>
              </a:rPr>
              <a:t>Mẫu:    26 x 9</a:t>
            </a:r>
          </a:p>
        </p:txBody>
      </p:sp>
      <p:sp>
        <p:nvSpPr>
          <p:cNvPr id="225505" name="Rectangle 225"/>
          <p:cNvSpPr>
            <a:spLocks noChangeArrowheads="1"/>
          </p:cNvSpPr>
          <p:nvPr/>
        </p:nvSpPr>
        <p:spPr bwMode="auto">
          <a:xfrm>
            <a:off x="3527425" y="2024063"/>
            <a:ext cx="3865563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chemeClr val="accent2"/>
                </a:solidFill>
                <a:latin typeface="Arial" charset="0"/>
              </a:rPr>
              <a:t>= 26 x 10 – 26 x 1</a:t>
            </a:r>
          </a:p>
        </p:txBody>
      </p:sp>
      <p:sp>
        <p:nvSpPr>
          <p:cNvPr id="225506" name="Rectangle 226"/>
          <p:cNvSpPr>
            <a:spLocks noChangeArrowheads="1"/>
          </p:cNvSpPr>
          <p:nvPr/>
        </p:nvSpPr>
        <p:spPr bwMode="auto">
          <a:xfrm>
            <a:off x="3529013" y="2528888"/>
            <a:ext cx="2378075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chemeClr val="accent2"/>
                </a:solidFill>
                <a:latin typeface="Arial" charset="0"/>
              </a:rPr>
              <a:t>= 260 – 26</a:t>
            </a:r>
          </a:p>
        </p:txBody>
      </p:sp>
      <p:sp>
        <p:nvSpPr>
          <p:cNvPr id="225507" name="Rectangle 227"/>
          <p:cNvSpPr>
            <a:spLocks noChangeArrowheads="1"/>
          </p:cNvSpPr>
          <p:nvPr/>
        </p:nvSpPr>
        <p:spPr bwMode="auto">
          <a:xfrm>
            <a:off x="3527425" y="1520825"/>
            <a:ext cx="3173413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600" b="0">
                <a:solidFill>
                  <a:schemeClr val="accent2"/>
                </a:solidFill>
                <a:latin typeface="Arial" charset="0"/>
              </a:rPr>
              <a:t>= 26 x (10 – 1)</a:t>
            </a:r>
          </a:p>
        </p:txBody>
      </p:sp>
      <p:grpSp>
        <p:nvGrpSpPr>
          <p:cNvPr id="2" name="Group 228"/>
          <p:cNvGrpSpPr>
            <a:grpSpLocks/>
          </p:cNvGrpSpPr>
          <p:nvPr/>
        </p:nvGrpSpPr>
        <p:grpSpPr bwMode="auto">
          <a:xfrm>
            <a:off x="3276600" y="2133600"/>
            <a:ext cx="3275013" cy="647700"/>
            <a:chOff x="1565" y="1616"/>
            <a:chExt cx="2154" cy="408"/>
          </a:xfrm>
        </p:grpSpPr>
        <p:sp>
          <p:nvSpPr>
            <p:cNvPr id="225509" name="Line 229"/>
            <p:cNvSpPr>
              <a:spLocks noChangeShapeType="1"/>
            </p:cNvSpPr>
            <p:nvPr/>
          </p:nvSpPr>
          <p:spPr bwMode="auto">
            <a:xfrm>
              <a:off x="1565" y="1797"/>
              <a:ext cx="0" cy="227"/>
            </a:xfrm>
            <a:prstGeom prst="line">
              <a:avLst/>
            </a:prstGeom>
            <a:noFill/>
            <a:ln w="25400" cap="sq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5510" name="Line 230"/>
            <p:cNvSpPr>
              <a:spLocks noChangeShapeType="1"/>
            </p:cNvSpPr>
            <p:nvPr/>
          </p:nvSpPr>
          <p:spPr bwMode="auto">
            <a:xfrm>
              <a:off x="1565" y="2024"/>
              <a:ext cx="1701" cy="0"/>
            </a:xfrm>
            <a:prstGeom prst="line">
              <a:avLst/>
            </a:prstGeom>
            <a:noFill/>
            <a:ln w="254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5511" name="Line 231"/>
            <p:cNvSpPr>
              <a:spLocks noChangeShapeType="1"/>
            </p:cNvSpPr>
            <p:nvPr/>
          </p:nvSpPr>
          <p:spPr bwMode="auto">
            <a:xfrm flipV="1">
              <a:off x="3266" y="1774"/>
              <a:ext cx="0" cy="250"/>
            </a:xfrm>
            <a:prstGeom prst="line">
              <a:avLst/>
            </a:prstGeom>
            <a:noFill/>
            <a:ln w="254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5512" name="AutoShape 232"/>
            <p:cNvSpPr>
              <a:spLocks/>
            </p:cNvSpPr>
            <p:nvPr/>
          </p:nvSpPr>
          <p:spPr bwMode="auto">
            <a:xfrm rot="5400000">
              <a:off x="3203" y="1225"/>
              <a:ext cx="125" cy="907"/>
            </a:xfrm>
            <a:prstGeom prst="rightBrace">
              <a:avLst>
                <a:gd name="adj1" fmla="val 60467"/>
                <a:gd name="adj2" fmla="val 50000"/>
              </a:avLst>
            </a:prstGeom>
            <a:noFill/>
            <a:ln w="254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indefinite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9" grpId="0"/>
      <p:bldP spid="225500" grpId="0"/>
      <p:bldP spid="225501" grpId="0"/>
      <p:bldP spid="225502" grpId="0"/>
      <p:bldP spid="225503" grpId="0"/>
      <p:bldP spid="225504" grpId="0"/>
      <p:bldP spid="225505" grpId="0"/>
      <p:bldP spid="225506" grpId="0"/>
      <p:bldP spid="2255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95F5F"/>
            </a:gs>
            <a:gs pos="50000">
              <a:srgbClr val="F3F4F7"/>
            </a:gs>
            <a:gs pos="100000">
              <a:srgbClr val="595F5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0" y="0"/>
            <a:ext cx="8928100" cy="2862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lvl="1" algn="just">
              <a:buClr>
                <a:schemeClr val="tx1"/>
              </a:buClr>
              <a:buSzPct val="100000"/>
              <a:buFontTx/>
              <a:buBlip>
                <a:blip r:embed="rId2"/>
              </a:buBlip>
              <a:tabLst>
                <a:tab pos="1620838" algn="l"/>
                <a:tab pos="2514600" algn="l"/>
              </a:tabLst>
              <a:defRPr/>
            </a:pPr>
            <a:r>
              <a:rPr lang="en-US" sz="36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600" b="0" u="sng" dirty="0" err="1">
                <a:solidFill>
                  <a:srgbClr val="800000"/>
                </a:solidFill>
                <a:latin typeface="Arial"/>
              </a:rPr>
              <a:t>Bài</a:t>
            </a:r>
            <a:r>
              <a:rPr lang="en-US" sz="3600" b="0" u="sng" dirty="0">
                <a:solidFill>
                  <a:srgbClr val="800000"/>
                </a:solidFill>
                <a:latin typeface="Arial"/>
              </a:rPr>
              <a:t> 3/68: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Một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bán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40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để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,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mỗi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để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175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quả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.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bán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hết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10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.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Hỏi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còn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lại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bao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nhiêu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quả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?</a:t>
            </a: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358775" y="3357563"/>
            <a:ext cx="2879725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 i="1" u="sng">
                <a:solidFill>
                  <a:srgbClr val="800000"/>
                </a:solidFill>
                <a:latin typeface="Arial" charset="0"/>
              </a:rPr>
              <a:t>Tóm tắt :</a:t>
            </a:r>
          </a:p>
        </p:txBody>
      </p:sp>
      <p:sp>
        <p:nvSpPr>
          <p:cNvPr id="195684" name="Rectangle 100"/>
          <p:cNvSpPr>
            <a:spLocks noChangeArrowheads="1"/>
          </p:cNvSpPr>
          <p:nvPr/>
        </p:nvSpPr>
        <p:spPr bwMode="auto">
          <a:xfrm>
            <a:off x="287338" y="4149725"/>
            <a:ext cx="3563937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Có        : 40 giá</a:t>
            </a:r>
          </a:p>
        </p:txBody>
      </p:sp>
      <p:sp>
        <p:nvSpPr>
          <p:cNvPr id="195685" name="Rectangle 101"/>
          <p:cNvSpPr>
            <a:spLocks noChangeArrowheads="1"/>
          </p:cNvSpPr>
          <p:nvPr/>
        </p:nvSpPr>
        <p:spPr bwMode="auto">
          <a:xfrm>
            <a:off x="215900" y="5788025"/>
            <a:ext cx="752475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Còn lại                : ... quả trứng ?</a:t>
            </a:r>
          </a:p>
        </p:txBody>
      </p:sp>
      <p:sp>
        <p:nvSpPr>
          <p:cNvPr id="195687" name="Rectangle 103"/>
          <p:cNvSpPr>
            <a:spLocks noChangeArrowheads="1"/>
          </p:cNvSpPr>
          <p:nvPr/>
        </p:nvSpPr>
        <p:spPr bwMode="auto">
          <a:xfrm>
            <a:off x="2484438" y="4706938"/>
            <a:ext cx="5102225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1 giá  : 175 quả trứng </a:t>
            </a:r>
          </a:p>
        </p:txBody>
      </p:sp>
      <p:sp>
        <p:nvSpPr>
          <p:cNvPr id="195688" name="Rectangle 104"/>
          <p:cNvSpPr>
            <a:spLocks noChangeArrowheads="1"/>
          </p:cNvSpPr>
          <p:nvPr/>
        </p:nvSpPr>
        <p:spPr bwMode="auto">
          <a:xfrm>
            <a:off x="250825" y="5248275"/>
            <a:ext cx="5102225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Đã bán : 10 giá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  <p:bldP spid="195587" grpId="0"/>
      <p:bldP spid="195684" grpId="0"/>
      <p:bldP spid="195685" grpId="0"/>
      <p:bldP spid="195687" grpId="0"/>
      <p:bldP spid="1956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50000">
              <a:schemeClr val="bg1"/>
            </a:gs>
            <a:gs pos="100000">
              <a:srgbClr val="66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503238" y="0"/>
            <a:ext cx="81010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0" u="sng">
                <a:solidFill>
                  <a:srgbClr val="FF0000"/>
                </a:solidFill>
                <a:latin typeface="Arial" charset="0"/>
              </a:rPr>
              <a:t>Bài 4/68 :</a:t>
            </a:r>
            <a:r>
              <a:rPr lang="en-US" b="0">
                <a:solidFill>
                  <a:srgbClr val="FF0000"/>
                </a:solidFill>
                <a:latin typeface="Arial" charset="0"/>
              </a:rPr>
              <a:t> Tính và  so sánh giá trị của hai biểu thức :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827088" y="1341438"/>
            <a:ext cx="8316912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0">
                <a:latin typeface="Arial" charset="0"/>
              </a:rPr>
              <a:t>(7 – 5) x 3      và       7 x3 – 5 x 3 </a:t>
            </a:r>
          </a:p>
        </p:txBody>
      </p:sp>
      <p:sp>
        <p:nvSpPr>
          <p:cNvPr id="236555" name="WordArt 11"/>
          <p:cNvSpPr>
            <a:spLocks noChangeArrowheads="1" noChangeShapeType="1" noTextEdit="1"/>
          </p:cNvSpPr>
          <p:nvPr/>
        </p:nvSpPr>
        <p:spPr bwMode="auto">
          <a:xfrm>
            <a:off x="914400" y="2968625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Nêu cách thực hiện nhân một hiệu với một số.</a:t>
            </a:r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1219200" y="4340225"/>
            <a:ext cx="7239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  <a:cs typeface="Arial" charset="0"/>
              </a:rPr>
              <a:t>Khi nhân một hiệu với một số ta có thể lần lượt nhân số bị trừ, số trừ của hiệu với số đó rồi trừ hai kết quả cho nhau.</a:t>
            </a:r>
            <a:r>
              <a:rPr lang="en-US" sz="32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36557" name="Rectangle 13"/>
          <p:cNvSpPr>
            <a:spLocks noChangeArrowheads="1"/>
          </p:cNvSpPr>
          <p:nvPr/>
        </p:nvSpPr>
        <p:spPr bwMode="auto">
          <a:xfrm>
            <a:off x="1403350" y="2133600"/>
            <a:ext cx="63373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charset="0"/>
              </a:rPr>
              <a:t>(7 – 5) x 3  =  7 x3 – 5 x 3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6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  <p:bldP spid="236548" grpId="0"/>
      <p:bldP spid="236555" grpId="0" animBg="1"/>
      <p:bldP spid="236555" grpId="1" animBg="1"/>
      <p:bldP spid="2365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Oval 2"/>
          <p:cNvSpPr>
            <a:spLocks noChangeArrowheads="1"/>
          </p:cNvSpPr>
          <p:nvPr/>
        </p:nvSpPr>
        <p:spPr bwMode="auto">
          <a:xfrm>
            <a:off x="4032250" y="4194175"/>
            <a:ext cx="2952750" cy="2663825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50000">
                <a:srgbClr val="FFF7A9"/>
              </a:gs>
              <a:gs pos="100000">
                <a:schemeClr val="folHlink"/>
              </a:gs>
            </a:gsLst>
            <a:lin ang="5400000" scaled="1"/>
          </a:gradFill>
          <a:ln w="57150" cap="sq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183299" name="Picture 3" descr="NHAYMU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5850" y="4976813"/>
            <a:ext cx="141763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008063" y="800100"/>
            <a:ext cx="6945312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CCFF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Arial"/>
                <a:cs typeface="Arial"/>
              </a:rPr>
              <a:t>HOẠT ĐỘNG 3</a:t>
            </a:r>
          </a:p>
        </p:txBody>
      </p:sp>
      <p:sp>
        <p:nvSpPr>
          <p:cNvPr id="183301" name="WordArt 5"/>
          <p:cNvSpPr>
            <a:spLocks noChangeArrowheads="1" noChangeShapeType="1" noTextEdit="1"/>
          </p:cNvSpPr>
          <p:nvPr/>
        </p:nvSpPr>
        <p:spPr bwMode="auto">
          <a:xfrm>
            <a:off x="827088" y="2740025"/>
            <a:ext cx="6659562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66"/>
                    </a:gs>
                    <a:gs pos="100000">
                      <a:srgbClr val="0000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CỦNG CỐ</a:t>
            </a:r>
          </a:p>
        </p:txBody>
      </p:sp>
    </p:spTree>
  </p:cSld>
  <p:clrMapOvr>
    <a:masterClrMapping/>
  </p:clrMapOvr>
  <p:transition spd="slow">
    <p:randomBar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  <p:bldP spid="18330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AutoShape 2"/>
          <p:cNvSpPr>
            <a:spLocks noChangeArrowheads="1"/>
          </p:cNvSpPr>
          <p:nvPr/>
        </p:nvSpPr>
        <p:spPr bwMode="auto">
          <a:xfrm>
            <a:off x="0" y="228600"/>
            <a:ext cx="9144000" cy="990600"/>
          </a:xfrm>
          <a:prstGeom prst="roundRect">
            <a:avLst>
              <a:gd name="adj" fmla="val 16667"/>
            </a:avLst>
          </a:prstGeom>
          <a:solidFill>
            <a:srgbClr val="008080">
              <a:alpha val="54901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>
                <a:solidFill>
                  <a:schemeClr val="bg1"/>
                </a:solidFill>
                <a:latin typeface="Arial" charset="0"/>
                <a:cs typeface="Arial" charset="0"/>
              </a:rPr>
              <a:t>Muốn nhân một số với một hiệu ta có thể 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8488" y="1447800"/>
            <a:ext cx="8001000" cy="1212850"/>
            <a:chOff x="96" y="1200"/>
            <a:chExt cx="5040" cy="624"/>
          </a:xfrm>
        </p:grpSpPr>
        <p:sp>
          <p:nvSpPr>
            <p:cNvPr id="23571" name="AutoShape 4"/>
            <p:cNvSpPr>
              <a:spLocks noChangeArrowheads="1"/>
            </p:cNvSpPr>
            <p:nvPr/>
          </p:nvSpPr>
          <p:spPr bwMode="auto">
            <a:xfrm>
              <a:off x="96" y="1200"/>
              <a:ext cx="4944" cy="6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72" name="Group 5"/>
            <p:cNvGrpSpPr>
              <a:grpSpLocks/>
            </p:cNvGrpSpPr>
            <p:nvPr/>
          </p:nvGrpSpPr>
          <p:grpSpPr bwMode="auto">
            <a:xfrm>
              <a:off x="192" y="1248"/>
              <a:ext cx="4944" cy="487"/>
              <a:chOff x="192" y="1248"/>
              <a:chExt cx="5136" cy="487"/>
            </a:xfrm>
          </p:grpSpPr>
          <p:sp>
            <p:nvSpPr>
              <p:cNvPr id="23573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a.</a:t>
                </a:r>
              </a:p>
            </p:txBody>
          </p:sp>
          <p:sp>
            <p:nvSpPr>
              <p:cNvPr id="23574" name="Text Box 7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  <a:cs typeface="Arial" charset="0"/>
                  </a:rPr>
                  <a:t>Nhân số đó với số bị trừ và số trừ rồi trừ hai kết quả cho nhau.</a:t>
                </a:r>
              </a:p>
            </p:txBody>
          </p:sp>
        </p:grp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76263" y="2828925"/>
            <a:ext cx="7848600" cy="1212850"/>
            <a:chOff x="363" y="1752"/>
            <a:chExt cx="4944" cy="764"/>
          </a:xfrm>
        </p:grpSpPr>
        <p:sp>
          <p:nvSpPr>
            <p:cNvPr id="23567" name="AutoShape 24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8" name="Group 25"/>
            <p:cNvGrpSpPr>
              <a:grpSpLocks/>
            </p:cNvGrpSpPr>
            <p:nvPr/>
          </p:nvGrpSpPr>
          <p:grpSpPr bwMode="auto">
            <a:xfrm>
              <a:off x="459" y="1811"/>
              <a:ext cx="4712" cy="596"/>
              <a:chOff x="192" y="1248"/>
              <a:chExt cx="5136" cy="487"/>
            </a:xfrm>
          </p:grpSpPr>
          <p:sp>
            <p:nvSpPr>
              <p:cNvPr id="23569" name="WordArt 2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b.</a:t>
                </a:r>
              </a:p>
            </p:txBody>
          </p:sp>
          <p:sp>
            <p:nvSpPr>
              <p:cNvPr id="23570" name="Text Box 27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Lấy tích số đó với số trừ trừ đi tích số đó với số bị trừ .</a:t>
                </a:r>
                <a:endParaRPr lang="en-US" sz="2800">
                  <a:solidFill>
                    <a:srgbClr val="008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6263" y="4160838"/>
            <a:ext cx="7848600" cy="1212850"/>
            <a:chOff x="363" y="1752"/>
            <a:chExt cx="4944" cy="764"/>
          </a:xfrm>
        </p:grpSpPr>
        <p:sp>
          <p:nvSpPr>
            <p:cNvPr id="23563" name="AutoShape 31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4" name="Group 32"/>
            <p:cNvGrpSpPr>
              <a:grpSpLocks/>
            </p:cNvGrpSpPr>
            <p:nvPr/>
          </p:nvGrpSpPr>
          <p:grpSpPr bwMode="auto">
            <a:xfrm>
              <a:off x="459" y="1811"/>
              <a:ext cx="4712" cy="499"/>
              <a:chOff x="192" y="1248"/>
              <a:chExt cx="5136" cy="408"/>
            </a:xfrm>
          </p:grpSpPr>
          <p:sp>
            <p:nvSpPr>
              <p:cNvPr id="23565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c.</a:t>
                </a:r>
              </a:p>
            </p:txBody>
          </p:sp>
          <p:sp>
            <p:nvSpPr>
              <p:cNvPr id="23566" name="Text Box 34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00">
                  <a:solidFill>
                    <a:srgbClr val="008000"/>
                  </a:solidFill>
                  <a:latin typeface="Arial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Nhân số đó với số bị trừ và số trừ.</a:t>
                </a:r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576263" y="5624513"/>
            <a:ext cx="7848600" cy="1104900"/>
            <a:chOff x="363" y="1752"/>
            <a:chExt cx="4944" cy="764"/>
          </a:xfrm>
        </p:grpSpPr>
        <p:sp>
          <p:nvSpPr>
            <p:cNvPr id="23559" name="AutoShape 36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459" y="1811"/>
              <a:ext cx="4712" cy="528"/>
              <a:chOff x="192" y="1248"/>
              <a:chExt cx="5136" cy="432"/>
            </a:xfrm>
          </p:grpSpPr>
          <p:sp>
            <p:nvSpPr>
              <p:cNvPr id="23561" name="WordArt 38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d.</a:t>
                </a:r>
              </a:p>
            </p:txBody>
          </p:sp>
          <p:sp>
            <p:nvSpPr>
              <p:cNvPr id="23562" name="Text Box 39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00">
                  <a:solidFill>
                    <a:srgbClr val="008000"/>
                  </a:solidFill>
                  <a:latin typeface="Arial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a , b , c  đều sai.</a:t>
                </a:r>
              </a:p>
            </p:txBody>
          </p:sp>
        </p:grpSp>
      </p:grpSp>
    </p:spTree>
  </p:cSld>
  <p:clrMapOvr>
    <a:masterClrMapping/>
  </p:clrMapOvr>
  <p:transition>
    <p:zoom/>
    <p:sndAc>
      <p:stSnd>
        <p:snd r:embed="rId2" name="STEST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00104 0.279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4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AutoShape 2"/>
          <p:cNvSpPr>
            <a:spLocks noChangeArrowheads="1"/>
          </p:cNvSpPr>
          <p:nvPr/>
        </p:nvSpPr>
        <p:spPr bwMode="auto">
          <a:xfrm>
            <a:off x="215900" y="296863"/>
            <a:ext cx="8712200" cy="1260475"/>
          </a:xfrm>
          <a:prstGeom prst="roundRect">
            <a:avLst>
              <a:gd name="adj" fmla="val 16667"/>
            </a:avLst>
          </a:prstGeom>
          <a:solidFill>
            <a:srgbClr val="009999">
              <a:alpha val="54901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Biểu thức thể hiện nhân 1 số với 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1 hiệu viết là  :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11188" y="1735138"/>
            <a:ext cx="8001000" cy="973137"/>
            <a:chOff x="96" y="1200"/>
            <a:chExt cx="5040" cy="624"/>
          </a:xfrm>
        </p:grpSpPr>
        <p:sp>
          <p:nvSpPr>
            <p:cNvPr id="24595" name="AutoShape 23"/>
            <p:cNvSpPr>
              <a:spLocks noChangeArrowheads="1"/>
            </p:cNvSpPr>
            <p:nvPr/>
          </p:nvSpPr>
          <p:spPr bwMode="auto">
            <a:xfrm>
              <a:off x="96" y="1200"/>
              <a:ext cx="4944" cy="6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96" name="Group 24"/>
            <p:cNvGrpSpPr>
              <a:grpSpLocks/>
            </p:cNvGrpSpPr>
            <p:nvPr/>
          </p:nvGrpSpPr>
          <p:grpSpPr bwMode="auto">
            <a:xfrm>
              <a:off x="192" y="1248"/>
              <a:ext cx="4944" cy="493"/>
              <a:chOff x="192" y="1248"/>
              <a:chExt cx="5136" cy="493"/>
            </a:xfrm>
          </p:grpSpPr>
          <p:sp>
            <p:nvSpPr>
              <p:cNvPr id="24597" name="WordArt 2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a.</a:t>
                </a:r>
              </a:p>
            </p:txBody>
          </p:sp>
          <p:sp>
            <p:nvSpPr>
              <p:cNvPr id="24598" name="Text Box 26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b – c = a xb – a x c</a:t>
                </a:r>
              </a:p>
            </p:txBody>
          </p:sp>
        </p:grp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6263" y="2936875"/>
            <a:ext cx="7848600" cy="923925"/>
            <a:chOff x="363" y="1752"/>
            <a:chExt cx="4944" cy="764"/>
          </a:xfrm>
        </p:grpSpPr>
        <p:sp>
          <p:nvSpPr>
            <p:cNvPr id="24591" name="AutoShape 28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92" name="Group 29"/>
            <p:cNvGrpSpPr>
              <a:grpSpLocks/>
            </p:cNvGrpSpPr>
            <p:nvPr/>
          </p:nvGrpSpPr>
          <p:grpSpPr bwMode="auto">
            <a:xfrm>
              <a:off x="459" y="1811"/>
              <a:ext cx="4712" cy="631"/>
              <a:chOff x="192" y="1248"/>
              <a:chExt cx="5136" cy="516"/>
            </a:xfrm>
          </p:grpSpPr>
          <p:sp>
            <p:nvSpPr>
              <p:cNvPr id="24593" name="WordArt 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b.</a:t>
                </a:r>
              </a:p>
            </p:txBody>
          </p:sp>
          <p:sp>
            <p:nvSpPr>
              <p:cNvPr id="24594" name="Text Box 31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b – a x c </a:t>
                </a:r>
              </a:p>
            </p:txBody>
          </p:sp>
        </p:grp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503238" y="4089400"/>
            <a:ext cx="7848600" cy="1031875"/>
            <a:chOff x="363" y="1752"/>
            <a:chExt cx="4944" cy="764"/>
          </a:xfrm>
        </p:grpSpPr>
        <p:sp>
          <p:nvSpPr>
            <p:cNvPr id="24587" name="AutoShape 33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88" name="Group 34"/>
            <p:cNvGrpSpPr>
              <a:grpSpLocks/>
            </p:cNvGrpSpPr>
            <p:nvPr/>
          </p:nvGrpSpPr>
          <p:grpSpPr bwMode="auto">
            <a:xfrm>
              <a:off x="459" y="1811"/>
              <a:ext cx="4712" cy="570"/>
              <a:chOff x="192" y="1248"/>
              <a:chExt cx="5136" cy="466"/>
            </a:xfrm>
          </p:grpSpPr>
          <p:sp>
            <p:nvSpPr>
              <p:cNvPr id="24589" name="WordArt 3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c.</a:t>
                </a:r>
              </a:p>
            </p:txBody>
          </p:sp>
          <p:sp>
            <p:nvSpPr>
              <p:cNvPr id="24590" name="Text Box 36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b + a x c</a:t>
                </a:r>
              </a:p>
            </p:txBody>
          </p:sp>
        </p:grp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468313" y="5345113"/>
            <a:ext cx="7848600" cy="963612"/>
            <a:chOff x="363" y="1752"/>
            <a:chExt cx="4944" cy="764"/>
          </a:xfrm>
        </p:grpSpPr>
        <p:sp>
          <p:nvSpPr>
            <p:cNvPr id="24583" name="AutoShape 38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84" name="Group 39"/>
            <p:cNvGrpSpPr>
              <a:grpSpLocks/>
            </p:cNvGrpSpPr>
            <p:nvPr/>
          </p:nvGrpSpPr>
          <p:grpSpPr bwMode="auto">
            <a:xfrm>
              <a:off x="459" y="1811"/>
              <a:ext cx="4712" cy="610"/>
              <a:chOff x="192" y="1248"/>
              <a:chExt cx="5136" cy="499"/>
            </a:xfrm>
          </p:grpSpPr>
          <p:sp>
            <p:nvSpPr>
              <p:cNvPr id="24585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d.</a:t>
                </a:r>
              </a:p>
            </p:txBody>
          </p:sp>
          <p:sp>
            <p:nvSpPr>
              <p:cNvPr id="24586" name="Text Box 41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c – a x b</a:t>
                </a:r>
              </a:p>
            </p:txBody>
          </p:sp>
        </p:grpSp>
      </p:grpSp>
    </p:spTree>
  </p:cSld>
  <p:clrMapOvr>
    <a:masterClrMapping/>
  </p:clrMapOvr>
  <p:transition>
    <p:zoom/>
    <p:sndAc>
      <p:stSnd>
        <p:snd r:embed="rId2" name="STEST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CC"/>
            </a:gs>
            <a:gs pos="50000">
              <a:srgbClr val="FFFF99"/>
            </a:gs>
            <a:gs pos="100000">
              <a:srgbClr val="33CC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32" name="Text Box 184"/>
          <p:cNvSpPr txBox="1">
            <a:spLocks noChangeArrowheads="1"/>
          </p:cNvSpPr>
          <p:nvPr/>
        </p:nvSpPr>
        <p:spPr bwMode="auto">
          <a:xfrm>
            <a:off x="323850" y="387350"/>
            <a:ext cx="84613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cũ :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</a:t>
            </a:r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MỘT SỐ VỚI MỘT TỔNG</a:t>
            </a:r>
          </a:p>
        </p:txBody>
      </p:sp>
      <p:sp>
        <p:nvSpPr>
          <p:cNvPr id="27839" name="Rectangle 191"/>
          <p:cNvSpPr>
            <a:spLocks noChangeArrowheads="1"/>
          </p:cNvSpPr>
          <p:nvPr/>
        </p:nvSpPr>
        <p:spPr bwMode="auto">
          <a:xfrm>
            <a:off x="1223963" y="2133600"/>
            <a:ext cx="6518275" cy="1323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Nêu quy tắc nhân một số với một tổng  ?</a:t>
            </a:r>
          </a:p>
        </p:txBody>
      </p:sp>
      <p:sp>
        <p:nvSpPr>
          <p:cNvPr id="27840" name="Rectangle 192"/>
          <p:cNvSpPr>
            <a:spLocks noChangeArrowheads="1"/>
          </p:cNvSpPr>
          <p:nvPr/>
        </p:nvSpPr>
        <p:spPr bwMode="auto">
          <a:xfrm>
            <a:off x="1223963" y="2384425"/>
            <a:ext cx="6391275" cy="1323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latin typeface="Arial"/>
              </a:rPr>
              <a:t>Hãy viết biểu thức thể hiện điều đó ?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7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32" grpId="0"/>
      <p:bldP spid="27839" grpId="0"/>
      <p:bldP spid="27839" grpId="1"/>
      <p:bldP spid="278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4283075" y="588963"/>
            <a:ext cx="3313113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DẶN DÒ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663825" y="1882775"/>
            <a:ext cx="6011863" cy="584200"/>
          </a:xfrm>
          <a:prstGeom prst="rect">
            <a:avLst/>
          </a:prstGeom>
          <a:noFill/>
          <a:ln w="57150" cap="sq" cmpd="thickThin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sz="3200">
                <a:solidFill>
                  <a:srgbClr val="66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Làm bài 2b/68 SGK . </a:t>
            </a:r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2376488" y="0"/>
            <a:ext cx="36512" cy="6858000"/>
          </a:xfrm>
          <a:prstGeom prst="line">
            <a:avLst/>
          </a:prstGeom>
          <a:noFill/>
          <a:ln w="76200" cap="sq" cmpd="tri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700338" y="3321050"/>
            <a:ext cx="6372225" cy="584200"/>
          </a:xfrm>
          <a:prstGeom prst="rect">
            <a:avLst/>
          </a:prstGeom>
          <a:noFill/>
          <a:ln w="57150" cap="sq" cmpd="thickThin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200">
                <a:solidFill>
                  <a:srgbClr val="66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Chuẩn bị : Bài “Luyện tập” </a:t>
            </a:r>
          </a:p>
        </p:txBody>
      </p:sp>
    </p:spTree>
  </p:cSld>
  <p:clrMapOvr>
    <a:masterClrMapping/>
  </p:clrMapOvr>
  <p:transition spd="slow">
    <p:fade thruBlk="1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9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1" grpId="1"/>
      <p:bldP spid="91148" grpId="0"/>
      <p:bldP spid="911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99"/>
            </a:gs>
            <a:gs pos="100000">
              <a:srgbClr val="66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46" name="Rectangle 42"/>
          <p:cNvSpPr>
            <a:spLocks noChangeArrowheads="1"/>
          </p:cNvSpPr>
          <p:nvPr/>
        </p:nvSpPr>
        <p:spPr bwMode="auto">
          <a:xfrm>
            <a:off x="900113" y="260350"/>
            <a:ext cx="6862762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A50021"/>
                </a:solidFill>
                <a:latin typeface="Arial"/>
              </a:rPr>
              <a:t>Đúng giơ thẻ Đ, sai giơ thẻ S :</a:t>
            </a:r>
            <a:endParaRPr lang="en-US" sz="360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26347" name="Rectangle 43"/>
          <p:cNvSpPr>
            <a:spLocks noChangeArrowheads="1"/>
          </p:cNvSpPr>
          <p:nvPr/>
        </p:nvSpPr>
        <p:spPr bwMode="auto">
          <a:xfrm>
            <a:off x="503238" y="1016000"/>
            <a:ext cx="7839075" cy="1446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FF0000"/>
                </a:solidFill>
                <a:latin typeface="Arial" charset="0"/>
              </a:rPr>
              <a:t>Áp dụng tính chất nhân một số với một tổng để tính:</a:t>
            </a:r>
          </a:p>
        </p:txBody>
      </p:sp>
      <p:sp>
        <p:nvSpPr>
          <p:cNvPr id="226348" name="Rectangle 44"/>
          <p:cNvSpPr>
            <a:spLocks noChangeArrowheads="1"/>
          </p:cNvSpPr>
          <p:nvPr/>
        </p:nvSpPr>
        <p:spPr bwMode="auto">
          <a:xfrm>
            <a:off x="1619250" y="3176588"/>
            <a:ext cx="5761038" cy="212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26 x 11 = 26 x 10 + 1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260 + 1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261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427538" y="4648200"/>
            <a:ext cx="3581400" cy="2209800"/>
            <a:chOff x="625" y="2160"/>
            <a:chExt cx="3216" cy="2160"/>
          </a:xfrm>
        </p:grpSpPr>
        <p:pic>
          <p:nvPicPr>
            <p:cNvPr id="8203" name="Picture 46" descr="kenshin10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5" y="3010"/>
              <a:ext cx="1635" cy="1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4" name="AutoShape 47"/>
            <p:cNvSpPr>
              <a:spLocks noChangeArrowheads="1"/>
            </p:cNvSpPr>
            <p:nvPr/>
          </p:nvSpPr>
          <p:spPr bwMode="auto">
            <a:xfrm>
              <a:off x="1584" y="2160"/>
              <a:ext cx="2257" cy="1061"/>
            </a:xfrm>
            <a:prstGeom prst="cloudCallout">
              <a:avLst>
                <a:gd name="adj1" fmla="val -47630"/>
                <a:gd name="adj2" fmla="val 59435"/>
              </a:avLst>
            </a:prstGeom>
            <a:solidFill>
              <a:srgbClr val="FFCC66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400">
                  <a:latin typeface="Arial" charset="0"/>
                  <a:cs typeface="Arial" charset="0"/>
                </a:rPr>
                <a:t>Sai rồi !</a:t>
              </a:r>
            </a:p>
          </p:txBody>
        </p:sp>
      </p:grpSp>
      <p:sp>
        <p:nvSpPr>
          <p:cNvPr id="226352" name="Rectangle 48"/>
          <p:cNvSpPr>
            <a:spLocks noChangeArrowheads="1"/>
          </p:cNvSpPr>
          <p:nvPr/>
        </p:nvSpPr>
        <p:spPr bwMode="auto">
          <a:xfrm>
            <a:off x="1476375" y="3176588"/>
            <a:ext cx="7488238" cy="280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35 x 101 = 35 x (100 + 1)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35 x 100 + 35 x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3500 + 35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 3535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0" y="4905375"/>
            <a:ext cx="3635375" cy="1952625"/>
            <a:chOff x="2544" y="1536"/>
            <a:chExt cx="2640" cy="2160"/>
          </a:xfrm>
        </p:grpSpPr>
        <p:pic>
          <p:nvPicPr>
            <p:cNvPr id="8201" name="Picture 50" descr="cardcaptor"/>
            <p:cNvPicPr preferRelativeResize="0"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2160"/>
              <a:ext cx="1075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2" name="AutoShape 51"/>
            <p:cNvSpPr>
              <a:spLocks noChangeArrowheads="1"/>
            </p:cNvSpPr>
            <p:nvPr/>
          </p:nvSpPr>
          <p:spPr bwMode="auto">
            <a:xfrm>
              <a:off x="3072" y="1536"/>
              <a:ext cx="2112" cy="1008"/>
            </a:xfrm>
            <a:prstGeom prst="cloudCallout">
              <a:avLst>
                <a:gd name="adj1" fmla="val -29310"/>
                <a:gd name="adj2" fmla="val 65875"/>
              </a:avLst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800">
                  <a:solidFill>
                    <a:srgbClr val="FF3300"/>
                  </a:solidFill>
                  <a:latin typeface="Arial" charset="0"/>
                  <a:cs typeface="Arial" charset="0"/>
                </a:rPr>
                <a:t>Đúng rồi!</a:t>
              </a:r>
            </a:p>
          </p:txBody>
        </p:sp>
      </p:grpSp>
      <p:sp>
        <p:nvSpPr>
          <p:cNvPr id="226356" name="Rectangle 52"/>
          <p:cNvSpPr>
            <a:spLocks noChangeArrowheads="1"/>
          </p:cNvSpPr>
          <p:nvPr/>
        </p:nvSpPr>
        <p:spPr bwMode="auto">
          <a:xfrm>
            <a:off x="1908175" y="3176588"/>
            <a:ext cx="6227763" cy="280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26 x 11 = 26 x (10 + 1)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26x10 + 26x1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260 + 26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286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2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2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46" grpId="0"/>
      <p:bldP spid="226347" grpId="0"/>
      <p:bldP spid="226348" grpId="0"/>
      <p:bldP spid="226348" grpId="1"/>
      <p:bldP spid="226352" grpId="0"/>
      <p:bldP spid="226356" grpId="0"/>
      <p:bldP spid="22635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55650" y="944563"/>
            <a:ext cx="7561263" cy="1189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MỚI</a:t>
            </a:r>
          </a:p>
        </p:txBody>
      </p:sp>
      <p:pic>
        <p:nvPicPr>
          <p:cNvPr id="9219" name="Picture 11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1388" y="5013325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2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3188" y="5049838"/>
            <a:ext cx="15113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3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9488" y="4905375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4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2738" y="4978400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7" name="WordArt 15" descr="Purple mesh"/>
          <p:cNvSpPr>
            <a:spLocks noChangeArrowheads="1" noChangeShapeType="1" noTextEdit="1"/>
          </p:cNvSpPr>
          <p:nvPr/>
        </p:nvSpPr>
        <p:spPr bwMode="auto">
          <a:xfrm>
            <a:off x="1368425" y="2600325"/>
            <a:ext cx="6657975" cy="219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-360">
                <a:ln w="9525">
                  <a:noFill/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5C007A"/>
                  </a:prstShdw>
                </a:effectLst>
                <a:latin typeface="Arial"/>
                <a:cs typeface="Arial"/>
              </a:rPr>
              <a:t>NHÂN MỘT SỐ VỚI MỘT HIỆU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6" grpId="1"/>
      <p:bldP spid="338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WordArt 2"/>
          <p:cNvSpPr>
            <a:spLocks noChangeArrowheads="1" noChangeShapeType="1" noTextEdit="1"/>
          </p:cNvSpPr>
          <p:nvPr/>
        </p:nvSpPr>
        <p:spPr bwMode="auto">
          <a:xfrm>
            <a:off x="684213" y="873125"/>
            <a:ext cx="7956550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CC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HĐ1 : QUY TẮC NHÂN MỘT SỐ VỚI MỘT HIỆU</a:t>
            </a:r>
          </a:p>
        </p:txBody>
      </p:sp>
      <p:sp>
        <p:nvSpPr>
          <p:cNvPr id="220164" name="WordArt 4"/>
          <p:cNvSpPr>
            <a:spLocks noChangeArrowheads="1" noChangeShapeType="1" noTextEdit="1"/>
          </p:cNvSpPr>
          <p:nvPr/>
        </p:nvSpPr>
        <p:spPr bwMode="auto">
          <a:xfrm>
            <a:off x="1403350" y="2924175"/>
            <a:ext cx="6516688" cy="1116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6699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HĐ2 : LUYỆN TẬP - THỰC HÀNH</a:t>
            </a:r>
          </a:p>
        </p:txBody>
      </p:sp>
      <p:sp>
        <p:nvSpPr>
          <p:cNvPr id="220165" name="WordArt 5"/>
          <p:cNvSpPr>
            <a:spLocks noChangeArrowheads="1" noChangeShapeType="1" noTextEdit="1"/>
          </p:cNvSpPr>
          <p:nvPr/>
        </p:nvSpPr>
        <p:spPr bwMode="auto">
          <a:xfrm>
            <a:off x="1295400" y="4329113"/>
            <a:ext cx="6516688" cy="1187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00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HĐ3 : CỦNG CỐ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animBg="1"/>
      <p:bldP spid="220164" grpId="0" animBg="1"/>
      <p:bldP spid="2201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10"/>
          <p:cNvSpPr>
            <a:spLocks noChangeArrowheads="1" noChangeShapeType="1" noTextEdit="1"/>
          </p:cNvSpPr>
          <p:nvPr/>
        </p:nvSpPr>
        <p:spPr bwMode="auto">
          <a:xfrm>
            <a:off x="2376488" y="873125"/>
            <a:ext cx="5653087" cy="1620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HOẠT ĐỘNG 1</a:t>
            </a:r>
          </a:p>
        </p:txBody>
      </p:sp>
      <p:sp>
        <p:nvSpPr>
          <p:cNvPr id="134156" name="WordArt 12"/>
          <p:cNvSpPr>
            <a:spLocks noChangeArrowheads="1" noChangeShapeType="1" noTextEdit="1"/>
          </p:cNvSpPr>
          <p:nvPr/>
        </p:nvSpPr>
        <p:spPr bwMode="auto">
          <a:xfrm>
            <a:off x="1943100" y="3429000"/>
            <a:ext cx="6697663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QUY TẮC NHÂN MỘT SỐ VỚI MỘT HIỆU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49C78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71" name="Rectangle 103"/>
          <p:cNvSpPr>
            <a:spLocks noChangeArrowheads="1"/>
          </p:cNvSpPr>
          <p:nvPr/>
        </p:nvSpPr>
        <p:spPr bwMode="auto">
          <a:xfrm>
            <a:off x="935038" y="404813"/>
            <a:ext cx="7019925" cy="19383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>
                <a:solidFill>
                  <a:srgbClr val="0000CC"/>
                </a:solidFill>
                <a:latin typeface="Arial" charset="0"/>
              </a:rPr>
              <a:t>Thực hiện tính và so sánh giá trị của hai biểu thức sau:</a:t>
            </a:r>
          </a:p>
        </p:txBody>
      </p:sp>
      <p:sp>
        <p:nvSpPr>
          <p:cNvPr id="160872" name="Rectangle 104"/>
          <p:cNvSpPr>
            <a:spLocks noChangeArrowheads="1"/>
          </p:cNvSpPr>
          <p:nvPr/>
        </p:nvSpPr>
        <p:spPr bwMode="auto">
          <a:xfrm>
            <a:off x="1331913" y="1989138"/>
            <a:ext cx="7005637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Arial" charset="0"/>
              </a:rPr>
              <a:t>3 x ( 7 - 5 )           3 x 7 - 3 x 5</a:t>
            </a:r>
          </a:p>
        </p:txBody>
      </p:sp>
      <p:sp>
        <p:nvSpPr>
          <p:cNvPr id="160873" name="Rectangle 105"/>
          <p:cNvSpPr>
            <a:spLocks noChangeArrowheads="1"/>
          </p:cNvSpPr>
          <p:nvPr/>
        </p:nvSpPr>
        <p:spPr bwMode="auto">
          <a:xfrm>
            <a:off x="1295400" y="2097088"/>
            <a:ext cx="7058025" cy="1920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Arial" charset="0"/>
              </a:rPr>
              <a:t>3 x ( 7 - 5 )       3 x 7 - 3 x 5</a:t>
            </a:r>
          </a:p>
          <a:p>
            <a:r>
              <a:rPr lang="en-US">
                <a:solidFill>
                  <a:srgbClr val="0000CC"/>
                </a:solidFill>
                <a:latin typeface="Arial" charset="0"/>
              </a:rPr>
              <a:t>= 3 x 2             = 21 – 15</a:t>
            </a:r>
          </a:p>
          <a:p>
            <a:r>
              <a:rPr lang="en-US">
                <a:solidFill>
                  <a:srgbClr val="0000CC"/>
                </a:solidFill>
                <a:latin typeface="Arial" charset="0"/>
              </a:rPr>
              <a:t>= 6                   =      6</a:t>
            </a:r>
          </a:p>
        </p:txBody>
      </p:sp>
      <p:sp>
        <p:nvSpPr>
          <p:cNvPr id="160874" name="WordArt 106"/>
          <p:cNvSpPr>
            <a:spLocks noChangeArrowheads="1" noChangeShapeType="1" noTextEdit="1"/>
          </p:cNvSpPr>
          <p:nvPr/>
        </p:nvSpPr>
        <p:spPr bwMode="auto">
          <a:xfrm>
            <a:off x="1079500" y="4221163"/>
            <a:ext cx="6248400" cy="32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Kết luận :Gía trị của hai biểu thức bằng nhau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     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   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60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71" grpId="0"/>
      <p:bldP spid="160872" grpId="0"/>
      <p:bldP spid="160872" grpId="1"/>
      <p:bldP spid="160873" grpId="0"/>
      <p:bldP spid="1608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rgbClr val="ABF3F0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28" name="Text Box 40"/>
          <p:cNvSpPr txBox="1">
            <a:spLocks noChangeArrowheads="1"/>
          </p:cNvSpPr>
          <p:nvPr/>
        </p:nvSpPr>
        <p:spPr bwMode="auto">
          <a:xfrm>
            <a:off x="719138" y="873125"/>
            <a:ext cx="73104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  </a:t>
            </a:r>
            <a:r>
              <a:rPr lang="en-US" sz="4800">
                <a:solidFill>
                  <a:srgbClr val="990099"/>
                </a:solidFill>
                <a:latin typeface="Arial" charset="0"/>
                <a:cs typeface="Arial" charset="0"/>
              </a:rPr>
              <a:t>3 x ( 7 - 5) = 3 x 7 - 3 x5</a:t>
            </a:r>
          </a:p>
        </p:txBody>
      </p:sp>
      <p:sp>
        <p:nvSpPr>
          <p:cNvPr id="217130" name="Line 42"/>
          <p:cNvSpPr>
            <a:spLocks noChangeShapeType="1"/>
          </p:cNvSpPr>
          <p:nvPr/>
        </p:nvSpPr>
        <p:spPr bwMode="auto">
          <a:xfrm flipV="1">
            <a:off x="1439863" y="1700213"/>
            <a:ext cx="0" cy="79216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31" name="Line 43"/>
          <p:cNvSpPr>
            <a:spLocks noChangeShapeType="1"/>
          </p:cNvSpPr>
          <p:nvPr/>
        </p:nvSpPr>
        <p:spPr bwMode="auto">
          <a:xfrm flipV="1">
            <a:off x="2916238" y="1916113"/>
            <a:ext cx="0" cy="46831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33" name="AutoShape 45"/>
          <p:cNvSpPr>
            <a:spLocks/>
          </p:cNvSpPr>
          <p:nvPr/>
        </p:nvSpPr>
        <p:spPr bwMode="auto">
          <a:xfrm rot="5400000">
            <a:off x="3076576" y="927100"/>
            <a:ext cx="182562" cy="1728787"/>
          </a:xfrm>
          <a:prstGeom prst="rightBrace">
            <a:avLst>
              <a:gd name="adj1" fmla="val 78913"/>
              <a:gd name="adj2" fmla="val 50000"/>
            </a:avLst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17134" name="Rectangle 46"/>
          <p:cNvSpPr>
            <a:spLocks noChangeArrowheads="1"/>
          </p:cNvSpPr>
          <p:nvPr/>
        </p:nvSpPr>
        <p:spPr bwMode="auto">
          <a:xfrm>
            <a:off x="646113" y="2489200"/>
            <a:ext cx="1503362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Một số</a:t>
            </a:r>
          </a:p>
        </p:txBody>
      </p:sp>
      <p:sp>
        <p:nvSpPr>
          <p:cNvPr id="217135" name="Rectangle 47"/>
          <p:cNvSpPr>
            <a:spLocks noChangeArrowheads="1"/>
          </p:cNvSpPr>
          <p:nvPr/>
        </p:nvSpPr>
        <p:spPr bwMode="auto">
          <a:xfrm>
            <a:off x="2376488" y="2519363"/>
            <a:ext cx="1868487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990099"/>
                </a:solidFill>
                <a:latin typeface="Arial" charset="0"/>
              </a:rPr>
              <a:t>Một hiệu</a:t>
            </a:r>
          </a:p>
        </p:txBody>
      </p:sp>
      <p:sp>
        <p:nvSpPr>
          <p:cNvPr id="217136" name="Rectangle 48"/>
          <p:cNvSpPr>
            <a:spLocks noChangeArrowheads="1"/>
          </p:cNvSpPr>
          <p:nvPr/>
        </p:nvSpPr>
        <p:spPr bwMode="auto">
          <a:xfrm>
            <a:off x="576263" y="3429000"/>
            <a:ext cx="8172450" cy="2530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Khi nhân một số với một hiệu : </a:t>
            </a:r>
          </a:p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   Ta có thể nhân lần lượt số đó với số bị trừ và số trừ, rồi trừ hai kết quả cho nhau .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8" grpId="0"/>
      <p:bldP spid="217133" grpId="0" animBg="1"/>
      <p:bldP spid="217134" grpId="0"/>
      <p:bldP spid="217135" grpId="0"/>
      <p:bldP spid="2171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BF3F0"/>
            </a:gs>
            <a:gs pos="50000">
              <a:schemeClr val="bg1"/>
            </a:gs>
            <a:gs pos="100000">
              <a:srgbClr val="ABF3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898525" y="873125"/>
            <a:ext cx="73104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  </a:t>
            </a:r>
            <a:r>
              <a:rPr lang="en-US" sz="4800">
                <a:solidFill>
                  <a:srgbClr val="990099"/>
                </a:solidFill>
                <a:latin typeface="Arial" charset="0"/>
                <a:cs typeface="Arial" charset="0"/>
              </a:rPr>
              <a:t>3 x ( 7 - 5) = 3 x 7 - 3 x5</a:t>
            </a:r>
          </a:p>
        </p:txBody>
      </p:sp>
      <p:sp>
        <p:nvSpPr>
          <p:cNvPr id="231427" name="Line 3"/>
          <p:cNvSpPr>
            <a:spLocks noChangeShapeType="1"/>
          </p:cNvSpPr>
          <p:nvPr/>
        </p:nvSpPr>
        <p:spPr bwMode="auto">
          <a:xfrm flipV="1">
            <a:off x="1619250" y="1700213"/>
            <a:ext cx="0" cy="79216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1428" name="Line 4"/>
          <p:cNvSpPr>
            <a:spLocks noChangeShapeType="1"/>
          </p:cNvSpPr>
          <p:nvPr/>
        </p:nvSpPr>
        <p:spPr bwMode="auto">
          <a:xfrm flipV="1">
            <a:off x="3311525" y="2097088"/>
            <a:ext cx="0" cy="46831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1429" name="AutoShape 5"/>
          <p:cNvSpPr>
            <a:spLocks/>
          </p:cNvSpPr>
          <p:nvPr/>
        </p:nvSpPr>
        <p:spPr bwMode="auto">
          <a:xfrm rot="5400000">
            <a:off x="3255963" y="927100"/>
            <a:ext cx="182562" cy="1728788"/>
          </a:xfrm>
          <a:prstGeom prst="rightBrace">
            <a:avLst>
              <a:gd name="adj1" fmla="val 78913"/>
              <a:gd name="adj2" fmla="val 50000"/>
            </a:avLst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1346200" y="2403475"/>
            <a:ext cx="52705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990099"/>
                </a:solidFill>
                <a:latin typeface="Arial" charset="0"/>
              </a:rPr>
              <a:t>a</a:t>
            </a: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2338388" y="2389188"/>
            <a:ext cx="2000250" cy="830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990099"/>
                </a:solidFill>
                <a:latin typeface="Arial" charset="0"/>
              </a:rPr>
              <a:t>(b – c)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755650" y="3429000"/>
            <a:ext cx="8172450" cy="1433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Ta có : </a:t>
            </a:r>
          </a:p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  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(b – c)</a:t>
            </a:r>
            <a:r>
              <a:rPr lang="en-US">
                <a:solidFill>
                  <a:srgbClr val="FF3300"/>
                </a:solidFill>
                <a:latin typeface="Arial"/>
              </a:rPr>
              <a:t> =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b</a:t>
            </a:r>
            <a:r>
              <a:rPr lang="en-US">
                <a:solidFill>
                  <a:srgbClr val="FF3300"/>
                </a:solidFill>
                <a:latin typeface="Arial"/>
              </a:rPr>
              <a:t> –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c</a:t>
            </a:r>
            <a:endParaRPr lang="en-US" sz="480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9" grpId="0" animBg="1"/>
      <p:bldP spid="231430" grpId="0"/>
      <p:bldP spid="231431" grpId="0"/>
      <p:bldP spid="231432" grpId="0"/>
    </p:bldLst>
  </p:timing>
</p:sld>
</file>

<file path=ppt/theme/theme1.xml><?xml version="1.0" encoding="utf-8"?>
<a:theme xmlns:a="http://schemas.openxmlformats.org/drawingml/2006/main" name="Employee Orientation">
  <a:themeElements>
    <a:clrScheme name="Employee Orientation 1">
      <a:dk1>
        <a:srgbClr val="000000"/>
      </a:dk1>
      <a:lt1>
        <a:srgbClr val="0099CC"/>
      </a:lt1>
      <a:dk2>
        <a:srgbClr val="FFFFFF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posal">
  <a:themeElements>
    <a:clrScheme name="1_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1_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Handbook</Template>
  <TotalTime>2652</TotalTime>
  <Words>915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VNI-Bodon-Poster</vt:lpstr>
      <vt:lpstr>Arial</vt:lpstr>
      <vt:lpstr>Times New Roman</vt:lpstr>
      <vt:lpstr>Wingdings</vt:lpstr>
      <vt:lpstr>Calibri</vt:lpstr>
      <vt:lpstr>Employee Orientation</vt:lpstr>
      <vt:lpstr>1_Proposal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 THI THU LOAN</dc:creator>
  <cp:lastModifiedBy>CSTeam</cp:lastModifiedBy>
  <cp:revision>80</cp:revision>
  <dcterms:created xsi:type="dcterms:W3CDTF">2006-02-13T15:29:49Z</dcterms:created>
  <dcterms:modified xsi:type="dcterms:W3CDTF">2016-06-30T02:12:04Z</dcterms:modified>
</cp:coreProperties>
</file>